
<file path=[Content_Types].xml><?xml version="1.0" encoding="utf-8"?>
<Types xmlns="http://schemas.openxmlformats.org/package/2006/content-types">
  <Default Extension="png" ContentType="image/png"/>
  <Default Extension="tmp" ContentType="image/png"/>
  <Default Extension="bin" ContentType="application/vnd.openxmlformats-officedocument.oleObject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theme/theme2.xml" ContentType="application/vnd.openxmlformats-officedocument.theme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714" r:id="rId1"/>
    <p:sldMasterId id="2147483796" r:id="rId2"/>
    <p:sldMasterId id="2147483755" r:id="rId3"/>
  </p:sldMasterIdLst>
  <p:notesMasterIdLst>
    <p:notesMasterId r:id="rId19"/>
  </p:notesMasterIdLst>
  <p:sldIdLst>
    <p:sldId id="558" r:id="rId4"/>
    <p:sldId id="510" r:id="rId5"/>
    <p:sldId id="524" r:id="rId6"/>
    <p:sldId id="555" r:id="rId7"/>
    <p:sldId id="556" r:id="rId8"/>
    <p:sldId id="548" r:id="rId9"/>
    <p:sldId id="544" r:id="rId10"/>
    <p:sldId id="557" r:id="rId11"/>
    <p:sldId id="547" r:id="rId12"/>
    <p:sldId id="502" r:id="rId13"/>
    <p:sldId id="550" r:id="rId14"/>
    <p:sldId id="549" r:id="rId15"/>
    <p:sldId id="507" r:id="rId16"/>
    <p:sldId id="501" r:id="rId17"/>
    <p:sldId id="559" r:id="rId18"/>
  </p:sldIdLst>
  <p:sldSz cx="9144000" cy="5143500" type="screen16x9"/>
  <p:notesSz cx="6858000" cy="9144000"/>
  <p:embeddedFontLst>
    <p:embeddedFont>
      <p:font typeface="Calibri" pitchFamily="34" charset="0"/>
      <p:regular r:id="rId20"/>
      <p:bold r:id="rId21"/>
      <p:italic r:id="rId22"/>
      <p:boldItalic r:id="rId23"/>
    </p:embeddedFont>
    <p:embeddedFont>
      <p:font typeface="黑体" pitchFamily="49" charset="-122"/>
      <p:regular r:id="rId24"/>
    </p:embeddedFont>
    <p:embeddedFont>
      <p:font typeface="楷体" pitchFamily="49" charset="-122"/>
      <p:regular r:id="rId25"/>
    </p:embeddedFont>
    <p:embeddedFont>
      <p:font typeface="幼圆" pitchFamily="49" charset="-122"/>
      <p:regular r:id="rId26"/>
    </p:embeddedFont>
    <p:embeddedFont>
      <p:font typeface="微软雅黑" pitchFamily="34" charset="-122"/>
      <p:regular r:id="rId27"/>
      <p:bold r:id="rId28"/>
    </p:embeddedFont>
  </p:embeddedFontLst>
  <p:defaultTextStyle>
    <a:defPPr>
      <a:defRPr lang="zh-CN"/>
    </a:defPPr>
    <a:lvl1pPr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342900" indent="1143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685800" indent="2286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028700" indent="3429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371600" indent="4572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205F"/>
    <a:srgbClr val="FF0000"/>
    <a:srgbClr val="B56CCC"/>
    <a:srgbClr val="009900"/>
    <a:srgbClr val="0000FF"/>
    <a:srgbClr val="AFF22A"/>
    <a:srgbClr val="FF9933"/>
    <a:srgbClr val="FFFFFF"/>
    <a:srgbClr val="CC99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8034E78-7F5D-4C2E-B375-FC64B27BC917}" styleName="深色样式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>
        <p:scale>
          <a:sx n="110" d="100"/>
          <a:sy n="110" d="100"/>
        </p:scale>
        <p:origin x="-372" y="-216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font" Target="fonts/font7.fntdata"/><Relationship Id="rId3" Type="http://schemas.openxmlformats.org/officeDocument/2006/relationships/slideMaster" Target="slideMasters/slideMaster3.xml"/><Relationship Id="rId21" Type="http://schemas.openxmlformats.org/officeDocument/2006/relationships/font" Target="fonts/font2.fntdata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font" Target="fonts/font6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font" Target="fonts/font1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font" Target="fonts/font5.fntdata"/><Relationship Id="rId32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10" Type="http://schemas.openxmlformats.org/officeDocument/2006/relationships/slide" Target="slides/slide7.xml"/><Relationship Id="rId19" Type="http://schemas.openxmlformats.org/officeDocument/2006/relationships/notesMaster" Target="notesMasters/notesMaster1.xml"/><Relationship Id="rId31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98EEE99F-4578-487E-8BA5-571807A29C05}" type="datetimeFigureOut">
              <a:rPr lang="zh-CN" altLang="en-US"/>
              <a:pPr>
                <a:defRPr/>
              </a:pPr>
              <a:t>2019/10/15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414E0CF9-D8C9-4A7C-BB21-5B636C65E8C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3972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270605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743443627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8106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1762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0416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8911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795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6830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2007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378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5516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8052009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9530272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4989058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524883295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999627607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594560398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741754891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686448219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89415165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706356557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8720909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3384685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4768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5357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040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8784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2761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0842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2207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6694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0566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7575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4367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4632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9447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5534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9587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4744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0905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3564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691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2784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9308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6398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9319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7689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6322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6409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3910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6091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520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182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6265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5785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94102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8538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6415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275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3866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0572651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0822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6414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086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2945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635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4745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2197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1185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3758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9049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56610991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6466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9836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9391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7730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7370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1673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177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99924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4112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4067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58413212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7794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8589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8832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9253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3506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4159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1492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4057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4560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0837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24603136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423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283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1796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5420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1403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7410354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1908705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62914732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77285020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4368087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11448330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0489274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76380262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81644553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85355007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63109411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04049789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6955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9357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8553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5711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49745278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9325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9102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9532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3346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7548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7074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4869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4262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5089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0148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91815210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793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5603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4472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3303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2164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8403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5254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6048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1321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983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089895593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3697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2284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2741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5587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7416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1840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1236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4978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5372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5314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" Target="../slides/slid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image" Target="../media/image1.png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67.xml"/><Relationship Id="rId18" Type="http://schemas.openxmlformats.org/officeDocument/2006/relationships/slideLayout" Target="../slideLayouts/slideLayout72.xml"/><Relationship Id="rId26" Type="http://schemas.openxmlformats.org/officeDocument/2006/relationships/slideLayout" Target="../slideLayouts/slideLayout80.xml"/><Relationship Id="rId39" Type="http://schemas.openxmlformats.org/officeDocument/2006/relationships/slideLayout" Target="../slideLayouts/slideLayout93.xml"/><Relationship Id="rId21" Type="http://schemas.openxmlformats.org/officeDocument/2006/relationships/slideLayout" Target="../slideLayouts/slideLayout75.xml"/><Relationship Id="rId34" Type="http://schemas.openxmlformats.org/officeDocument/2006/relationships/slideLayout" Target="../slideLayouts/slideLayout88.xml"/><Relationship Id="rId42" Type="http://schemas.openxmlformats.org/officeDocument/2006/relationships/slideLayout" Target="../slideLayouts/slideLayout96.xml"/><Relationship Id="rId47" Type="http://schemas.openxmlformats.org/officeDocument/2006/relationships/slideLayout" Target="../slideLayouts/slideLayout101.xml"/><Relationship Id="rId50" Type="http://schemas.openxmlformats.org/officeDocument/2006/relationships/slideLayout" Target="../slideLayouts/slideLayout104.xml"/><Relationship Id="rId55" Type="http://schemas.openxmlformats.org/officeDocument/2006/relationships/theme" Target="../theme/theme2.xml"/><Relationship Id="rId7" Type="http://schemas.openxmlformats.org/officeDocument/2006/relationships/slideLayout" Target="../slideLayouts/slideLayout61.xml"/><Relationship Id="rId12" Type="http://schemas.openxmlformats.org/officeDocument/2006/relationships/slideLayout" Target="../slideLayouts/slideLayout66.xml"/><Relationship Id="rId17" Type="http://schemas.openxmlformats.org/officeDocument/2006/relationships/slideLayout" Target="../slideLayouts/slideLayout71.xml"/><Relationship Id="rId25" Type="http://schemas.openxmlformats.org/officeDocument/2006/relationships/slideLayout" Target="../slideLayouts/slideLayout79.xml"/><Relationship Id="rId33" Type="http://schemas.openxmlformats.org/officeDocument/2006/relationships/slideLayout" Target="../slideLayouts/slideLayout87.xml"/><Relationship Id="rId38" Type="http://schemas.openxmlformats.org/officeDocument/2006/relationships/slideLayout" Target="../slideLayouts/slideLayout92.xml"/><Relationship Id="rId46" Type="http://schemas.openxmlformats.org/officeDocument/2006/relationships/slideLayout" Target="../slideLayouts/slideLayout100.xml"/><Relationship Id="rId2" Type="http://schemas.openxmlformats.org/officeDocument/2006/relationships/slideLayout" Target="../slideLayouts/slideLayout56.xml"/><Relationship Id="rId16" Type="http://schemas.openxmlformats.org/officeDocument/2006/relationships/slideLayout" Target="../slideLayouts/slideLayout70.xml"/><Relationship Id="rId20" Type="http://schemas.openxmlformats.org/officeDocument/2006/relationships/slideLayout" Target="../slideLayouts/slideLayout74.xml"/><Relationship Id="rId29" Type="http://schemas.openxmlformats.org/officeDocument/2006/relationships/slideLayout" Target="../slideLayouts/slideLayout83.xml"/><Relationship Id="rId41" Type="http://schemas.openxmlformats.org/officeDocument/2006/relationships/slideLayout" Target="../slideLayouts/slideLayout95.xml"/><Relationship Id="rId54" Type="http://schemas.openxmlformats.org/officeDocument/2006/relationships/slideLayout" Target="../slideLayouts/slideLayout108.xml"/><Relationship Id="rId1" Type="http://schemas.openxmlformats.org/officeDocument/2006/relationships/slideLayout" Target="../slideLayouts/slideLayout55.xml"/><Relationship Id="rId6" Type="http://schemas.openxmlformats.org/officeDocument/2006/relationships/slideLayout" Target="../slideLayouts/slideLayout60.xml"/><Relationship Id="rId11" Type="http://schemas.openxmlformats.org/officeDocument/2006/relationships/slideLayout" Target="../slideLayouts/slideLayout65.xml"/><Relationship Id="rId24" Type="http://schemas.openxmlformats.org/officeDocument/2006/relationships/slideLayout" Target="../slideLayouts/slideLayout78.xml"/><Relationship Id="rId32" Type="http://schemas.openxmlformats.org/officeDocument/2006/relationships/slideLayout" Target="../slideLayouts/slideLayout86.xml"/><Relationship Id="rId37" Type="http://schemas.openxmlformats.org/officeDocument/2006/relationships/slideLayout" Target="../slideLayouts/slideLayout91.xml"/><Relationship Id="rId40" Type="http://schemas.openxmlformats.org/officeDocument/2006/relationships/slideLayout" Target="../slideLayouts/slideLayout94.xml"/><Relationship Id="rId45" Type="http://schemas.openxmlformats.org/officeDocument/2006/relationships/slideLayout" Target="../slideLayouts/slideLayout99.xml"/><Relationship Id="rId53" Type="http://schemas.openxmlformats.org/officeDocument/2006/relationships/slideLayout" Target="../slideLayouts/slideLayout107.xml"/><Relationship Id="rId5" Type="http://schemas.openxmlformats.org/officeDocument/2006/relationships/slideLayout" Target="../slideLayouts/slideLayout59.xml"/><Relationship Id="rId15" Type="http://schemas.openxmlformats.org/officeDocument/2006/relationships/slideLayout" Target="../slideLayouts/slideLayout69.xml"/><Relationship Id="rId23" Type="http://schemas.openxmlformats.org/officeDocument/2006/relationships/slideLayout" Target="../slideLayouts/slideLayout77.xml"/><Relationship Id="rId28" Type="http://schemas.openxmlformats.org/officeDocument/2006/relationships/slideLayout" Target="../slideLayouts/slideLayout82.xml"/><Relationship Id="rId36" Type="http://schemas.openxmlformats.org/officeDocument/2006/relationships/slideLayout" Target="../slideLayouts/slideLayout90.xml"/><Relationship Id="rId49" Type="http://schemas.openxmlformats.org/officeDocument/2006/relationships/slideLayout" Target="../slideLayouts/slideLayout103.xml"/><Relationship Id="rId57" Type="http://schemas.openxmlformats.org/officeDocument/2006/relationships/image" Target="../media/image2.png"/><Relationship Id="rId10" Type="http://schemas.openxmlformats.org/officeDocument/2006/relationships/slideLayout" Target="../slideLayouts/slideLayout64.xml"/><Relationship Id="rId19" Type="http://schemas.openxmlformats.org/officeDocument/2006/relationships/slideLayout" Target="../slideLayouts/slideLayout73.xml"/><Relationship Id="rId31" Type="http://schemas.openxmlformats.org/officeDocument/2006/relationships/slideLayout" Target="../slideLayouts/slideLayout85.xml"/><Relationship Id="rId44" Type="http://schemas.openxmlformats.org/officeDocument/2006/relationships/slideLayout" Target="../slideLayouts/slideLayout98.xml"/><Relationship Id="rId52" Type="http://schemas.openxmlformats.org/officeDocument/2006/relationships/slideLayout" Target="../slideLayouts/slideLayout106.xml"/><Relationship Id="rId4" Type="http://schemas.openxmlformats.org/officeDocument/2006/relationships/slideLayout" Target="../slideLayouts/slideLayout58.xml"/><Relationship Id="rId9" Type="http://schemas.openxmlformats.org/officeDocument/2006/relationships/slideLayout" Target="../slideLayouts/slideLayout63.xml"/><Relationship Id="rId14" Type="http://schemas.openxmlformats.org/officeDocument/2006/relationships/slideLayout" Target="../slideLayouts/slideLayout68.xml"/><Relationship Id="rId22" Type="http://schemas.openxmlformats.org/officeDocument/2006/relationships/slideLayout" Target="../slideLayouts/slideLayout76.xml"/><Relationship Id="rId27" Type="http://schemas.openxmlformats.org/officeDocument/2006/relationships/slideLayout" Target="../slideLayouts/slideLayout81.xml"/><Relationship Id="rId30" Type="http://schemas.openxmlformats.org/officeDocument/2006/relationships/slideLayout" Target="../slideLayouts/slideLayout84.xml"/><Relationship Id="rId35" Type="http://schemas.openxmlformats.org/officeDocument/2006/relationships/slideLayout" Target="../slideLayouts/slideLayout89.xml"/><Relationship Id="rId43" Type="http://schemas.openxmlformats.org/officeDocument/2006/relationships/slideLayout" Target="../slideLayouts/slideLayout97.xml"/><Relationship Id="rId48" Type="http://schemas.openxmlformats.org/officeDocument/2006/relationships/slideLayout" Target="../slideLayouts/slideLayout102.xml"/><Relationship Id="rId56" Type="http://schemas.openxmlformats.org/officeDocument/2006/relationships/image" Target="../media/image1.png"/><Relationship Id="rId8" Type="http://schemas.openxmlformats.org/officeDocument/2006/relationships/slideLayout" Target="../slideLayouts/slideLayout62.xml"/><Relationship Id="rId51" Type="http://schemas.openxmlformats.org/officeDocument/2006/relationships/slideLayout" Target="../slideLayouts/slideLayout105.xml"/><Relationship Id="rId3" Type="http://schemas.openxmlformats.org/officeDocument/2006/relationships/slideLayout" Target="../slideLayouts/slideLayout5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6.xml"/><Relationship Id="rId13" Type="http://schemas.openxmlformats.org/officeDocument/2006/relationships/slideLayout" Target="../slideLayouts/slideLayout121.xml"/><Relationship Id="rId18" Type="http://schemas.openxmlformats.org/officeDocument/2006/relationships/slideLayout" Target="../slideLayouts/slideLayout126.xml"/><Relationship Id="rId26" Type="http://schemas.openxmlformats.org/officeDocument/2006/relationships/slideLayout" Target="../slideLayouts/slideLayout134.xml"/><Relationship Id="rId39" Type="http://schemas.openxmlformats.org/officeDocument/2006/relationships/slideLayout" Target="../slideLayouts/slideLayout147.xml"/><Relationship Id="rId3" Type="http://schemas.openxmlformats.org/officeDocument/2006/relationships/slideLayout" Target="../slideLayouts/slideLayout111.xml"/><Relationship Id="rId21" Type="http://schemas.openxmlformats.org/officeDocument/2006/relationships/slideLayout" Target="../slideLayouts/slideLayout129.xml"/><Relationship Id="rId34" Type="http://schemas.openxmlformats.org/officeDocument/2006/relationships/slideLayout" Target="../slideLayouts/slideLayout142.xml"/><Relationship Id="rId42" Type="http://schemas.openxmlformats.org/officeDocument/2006/relationships/image" Target="../media/image2.png"/><Relationship Id="rId7" Type="http://schemas.openxmlformats.org/officeDocument/2006/relationships/slideLayout" Target="../slideLayouts/slideLayout115.xml"/><Relationship Id="rId12" Type="http://schemas.openxmlformats.org/officeDocument/2006/relationships/slideLayout" Target="../slideLayouts/slideLayout120.xml"/><Relationship Id="rId17" Type="http://schemas.openxmlformats.org/officeDocument/2006/relationships/slideLayout" Target="../slideLayouts/slideLayout125.xml"/><Relationship Id="rId25" Type="http://schemas.openxmlformats.org/officeDocument/2006/relationships/slideLayout" Target="../slideLayouts/slideLayout133.xml"/><Relationship Id="rId33" Type="http://schemas.openxmlformats.org/officeDocument/2006/relationships/slideLayout" Target="../slideLayouts/slideLayout141.xml"/><Relationship Id="rId38" Type="http://schemas.openxmlformats.org/officeDocument/2006/relationships/slideLayout" Target="../slideLayouts/slideLayout146.xml"/><Relationship Id="rId2" Type="http://schemas.openxmlformats.org/officeDocument/2006/relationships/slideLayout" Target="../slideLayouts/slideLayout110.xml"/><Relationship Id="rId16" Type="http://schemas.openxmlformats.org/officeDocument/2006/relationships/slideLayout" Target="../slideLayouts/slideLayout124.xml"/><Relationship Id="rId20" Type="http://schemas.openxmlformats.org/officeDocument/2006/relationships/slideLayout" Target="../slideLayouts/slideLayout128.xml"/><Relationship Id="rId29" Type="http://schemas.openxmlformats.org/officeDocument/2006/relationships/slideLayout" Target="../slideLayouts/slideLayout137.xml"/><Relationship Id="rId41" Type="http://schemas.openxmlformats.org/officeDocument/2006/relationships/theme" Target="../theme/theme3.xml"/><Relationship Id="rId1" Type="http://schemas.openxmlformats.org/officeDocument/2006/relationships/slideLayout" Target="../slideLayouts/slideLayout109.xml"/><Relationship Id="rId6" Type="http://schemas.openxmlformats.org/officeDocument/2006/relationships/slideLayout" Target="../slideLayouts/slideLayout114.xml"/><Relationship Id="rId11" Type="http://schemas.openxmlformats.org/officeDocument/2006/relationships/slideLayout" Target="../slideLayouts/slideLayout119.xml"/><Relationship Id="rId24" Type="http://schemas.openxmlformats.org/officeDocument/2006/relationships/slideLayout" Target="../slideLayouts/slideLayout132.xml"/><Relationship Id="rId32" Type="http://schemas.openxmlformats.org/officeDocument/2006/relationships/slideLayout" Target="../slideLayouts/slideLayout140.xml"/><Relationship Id="rId37" Type="http://schemas.openxmlformats.org/officeDocument/2006/relationships/slideLayout" Target="../slideLayouts/slideLayout145.xml"/><Relationship Id="rId40" Type="http://schemas.openxmlformats.org/officeDocument/2006/relationships/slideLayout" Target="../slideLayouts/slideLayout148.xml"/><Relationship Id="rId5" Type="http://schemas.openxmlformats.org/officeDocument/2006/relationships/slideLayout" Target="../slideLayouts/slideLayout113.xml"/><Relationship Id="rId15" Type="http://schemas.openxmlformats.org/officeDocument/2006/relationships/slideLayout" Target="../slideLayouts/slideLayout123.xml"/><Relationship Id="rId23" Type="http://schemas.openxmlformats.org/officeDocument/2006/relationships/slideLayout" Target="../slideLayouts/slideLayout131.xml"/><Relationship Id="rId28" Type="http://schemas.openxmlformats.org/officeDocument/2006/relationships/slideLayout" Target="../slideLayouts/slideLayout136.xml"/><Relationship Id="rId36" Type="http://schemas.openxmlformats.org/officeDocument/2006/relationships/slideLayout" Target="../slideLayouts/slideLayout144.xml"/><Relationship Id="rId10" Type="http://schemas.openxmlformats.org/officeDocument/2006/relationships/slideLayout" Target="../slideLayouts/slideLayout118.xml"/><Relationship Id="rId19" Type="http://schemas.openxmlformats.org/officeDocument/2006/relationships/slideLayout" Target="../slideLayouts/slideLayout127.xml"/><Relationship Id="rId31" Type="http://schemas.openxmlformats.org/officeDocument/2006/relationships/slideLayout" Target="../slideLayouts/slideLayout139.xml"/><Relationship Id="rId4" Type="http://schemas.openxmlformats.org/officeDocument/2006/relationships/slideLayout" Target="../slideLayouts/slideLayout112.xml"/><Relationship Id="rId9" Type="http://schemas.openxmlformats.org/officeDocument/2006/relationships/slideLayout" Target="../slideLayouts/slideLayout117.xml"/><Relationship Id="rId14" Type="http://schemas.openxmlformats.org/officeDocument/2006/relationships/slideLayout" Target="../slideLayouts/slideLayout122.xml"/><Relationship Id="rId22" Type="http://schemas.openxmlformats.org/officeDocument/2006/relationships/slideLayout" Target="../slideLayouts/slideLayout130.xml"/><Relationship Id="rId27" Type="http://schemas.openxmlformats.org/officeDocument/2006/relationships/slideLayout" Target="../slideLayouts/slideLayout135.xml"/><Relationship Id="rId30" Type="http://schemas.openxmlformats.org/officeDocument/2006/relationships/slideLayout" Target="../slideLayouts/slideLayout138.xml"/><Relationship Id="rId35" Type="http://schemas.openxmlformats.org/officeDocument/2006/relationships/slideLayout" Target="../slideLayouts/slideLayout143.xml"/><Relationship Id="rId43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flipH="1">
            <a:off x="0" y="123478"/>
            <a:ext cx="3923928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3221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用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转化的策略解决问题（</a:t>
            </a:r>
            <a:r>
              <a:rPr lang="en-US" altLang="zh-CN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）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93318"/>
            <a:ext cx="9144000" cy="350179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8028384" y="4793319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58" action="ppaction://hlinksldjump"/>
            </p:cNvPr>
            <p:cNvPicPr>
              <a:picLocks noChangeAspect="1"/>
            </p:cNvPicPr>
            <p:nvPr/>
          </p:nvPicPr>
          <p:blipFill>
            <a:blip r:embed="rId5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5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itchFamily="49" charset="-122"/>
                  <a:ea typeface="黑体" pitchFamily="49" charset="-122"/>
                </a:rPr>
                <a:t>返回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050412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  <p:sldLayoutId id="2147483732" r:id="rId18"/>
    <p:sldLayoutId id="2147483733" r:id="rId19"/>
    <p:sldLayoutId id="2147483734" r:id="rId20"/>
    <p:sldLayoutId id="2147483735" r:id="rId21"/>
    <p:sldLayoutId id="2147483736" r:id="rId22"/>
    <p:sldLayoutId id="2147483737" r:id="rId23"/>
    <p:sldLayoutId id="2147483738" r:id="rId24"/>
    <p:sldLayoutId id="2147483739" r:id="rId25"/>
    <p:sldLayoutId id="2147483740" r:id="rId26"/>
    <p:sldLayoutId id="2147483741" r:id="rId27"/>
    <p:sldLayoutId id="2147483742" r:id="rId28"/>
    <p:sldLayoutId id="2147483743" r:id="rId29"/>
    <p:sldLayoutId id="2147483744" r:id="rId30"/>
    <p:sldLayoutId id="2147483745" r:id="rId31"/>
    <p:sldLayoutId id="2147483746" r:id="rId32"/>
    <p:sldLayoutId id="2147483747" r:id="rId33"/>
    <p:sldLayoutId id="2147483748" r:id="rId34"/>
    <p:sldLayoutId id="2147483749" r:id="rId35"/>
    <p:sldLayoutId id="2147483750" r:id="rId36"/>
    <p:sldLayoutId id="2147483751" r:id="rId37"/>
    <p:sldLayoutId id="2147483752" r:id="rId38"/>
    <p:sldLayoutId id="2147483753" r:id="rId39"/>
    <p:sldLayoutId id="2147483754" r:id="rId40"/>
    <p:sldLayoutId id="2147483676" r:id="rId41"/>
    <p:sldLayoutId id="2147483677" r:id="rId42"/>
    <p:sldLayoutId id="2147483678" r:id="rId43"/>
    <p:sldLayoutId id="2147483679" r:id="rId44"/>
    <p:sldLayoutId id="2147483680" r:id="rId45"/>
    <p:sldLayoutId id="2147483681" r:id="rId46"/>
    <p:sldLayoutId id="2147483682" r:id="rId47"/>
    <p:sldLayoutId id="2147483707" r:id="rId48"/>
    <p:sldLayoutId id="2147483708" r:id="rId49"/>
    <p:sldLayoutId id="2147483709" r:id="rId50"/>
    <p:sldLayoutId id="2147483710" r:id="rId51"/>
    <p:sldLayoutId id="2147483711" r:id="rId52"/>
    <p:sldLayoutId id="2147483712" r:id="rId53"/>
    <p:sldLayoutId id="2147483713" r:id="rId54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flipH="1">
            <a:off x="0" y="123478"/>
            <a:ext cx="3923928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3221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用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转化的策略解决问题（</a:t>
            </a:r>
            <a:r>
              <a:rPr lang="en-US" altLang="zh-CN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）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93318"/>
            <a:ext cx="9144000" cy="350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1977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798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  <p:sldLayoutId id="2147483806" r:id="rId10"/>
    <p:sldLayoutId id="2147483807" r:id="rId11"/>
    <p:sldLayoutId id="2147483808" r:id="rId12"/>
    <p:sldLayoutId id="2147483809" r:id="rId13"/>
    <p:sldLayoutId id="2147483810" r:id="rId14"/>
    <p:sldLayoutId id="2147483811" r:id="rId15"/>
    <p:sldLayoutId id="2147483812" r:id="rId16"/>
    <p:sldLayoutId id="2147483813" r:id="rId17"/>
    <p:sldLayoutId id="2147483814" r:id="rId18"/>
    <p:sldLayoutId id="2147483815" r:id="rId19"/>
    <p:sldLayoutId id="2147483816" r:id="rId20"/>
    <p:sldLayoutId id="2147483817" r:id="rId21"/>
    <p:sldLayoutId id="2147483818" r:id="rId22"/>
    <p:sldLayoutId id="2147483819" r:id="rId23"/>
    <p:sldLayoutId id="2147483820" r:id="rId24"/>
    <p:sldLayoutId id="2147483821" r:id="rId25"/>
    <p:sldLayoutId id="2147483822" r:id="rId26"/>
    <p:sldLayoutId id="2147483823" r:id="rId27"/>
    <p:sldLayoutId id="2147483824" r:id="rId28"/>
    <p:sldLayoutId id="2147483825" r:id="rId29"/>
    <p:sldLayoutId id="2147483826" r:id="rId30"/>
    <p:sldLayoutId id="2147483827" r:id="rId31"/>
    <p:sldLayoutId id="2147483828" r:id="rId32"/>
    <p:sldLayoutId id="2147483829" r:id="rId33"/>
    <p:sldLayoutId id="2147483830" r:id="rId34"/>
    <p:sldLayoutId id="2147483831" r:id="rId35"/>
    <p:sldLayoutId id="2147483832" r:id="rId36"/>
    <p:sldLayoutId id="2147483833" r:id="rId37"/>
    <p:sldLayoutId id="2147483834" r:id="rId38"/>
    <p:sldLayoutId id="2147483835" r:id="rId39"/>
    <p:sldLayoutId id="2147483836" r:id="rId40"/>
    <p:sldLayoutId id="2147483837" r:id="rId41"/>
    <p:sldLayoutId id="2147483838" r:id="rId42"/>
    <p:sldLayoutId id="2147483839" r:id="rId43"/>
    <p:sldLayoutId id="2147483840" r:id="rId44"/>
    <p:sldLayoutId id="2147483841" r:id="rId45"/>
    <p:sldLayoutId id="2147483842" r:id="rId46"/>
    <p:sldLayoutId id="2147483843" r:id="rId47"/>
    <p:sldLayoutId id="2147483844" r:id="rId48"/>
    <p:sldLayoutId id="2147483845" r:id="rId49"/>
    <p:sldLayoutId id="2147483846" r:id="rId50"/>
    <p:sldLayoutId id="2147483847" r:id="rId51"/>
    <p:sldLayoutId id="2147483848" r:id="rId52"/>
    <p:sldLayoutId id="2147483849" r:id="rId53"/>
    <p:sldLayoutId id="2147483850" r:id="rId54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3221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认识</a:t>
            </a:r>
            <a:r>
              <a:rPr lang="en-US" altLang="zh-CN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100</a:t>
            </a: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以内的数 面积的含义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67978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60" r:id="rId5"/>
    <p:sldLayoutId id="2147483761" r:id="rId6"/>
    <p:sldLayoutId id="2147483762" r:id="rId7"/>
    <p:sldLayoutId id="2147483763" r:id="rId8"/>
    <p:sldLayoutId id="2147483764" r:id="rId9"/>
    <p:sldLayoutId id="2147483765" r:id="rId10"/>
    <p:sldLayoutId id="2147483766" r:id="rId11"/>
    <p:sldLayoutId id="2147483767" r:id="rId12"/>
    <p:sldLayoutId id="2147483768" r:id="rId13"/>
    <p:sldLayoutId id="2147483769" r:id="rId14"/>
    <p:sldLayoutId id="2147483770" r:id="rId15"/>
    <p:sldLayoutId id="2147483771" r:id="rId16"/>
    <p:sldLayoutId id="2147483772" r:id="rId17"/>
    <p:sldLayoutId id="2147483773" r:id="rId18"/>
    <p:sldLayoutId id="2147483774" r:id="rId19"/>
    <p:sldLayoutId id="2147483775" r:id="rId20"/>
    <p:sldLayoutId id="2147483776" r:id="rId21"/>
    <p:sldLayoutId id="2147483777" r:id="rId22"/>
    <p:sldLayoutId id="2147483778" r:id="rId23"/>
    <p:sldLayoutId id="2147483779" r:id="rId24"/>
    <p:sldLayoutId id="2147483780" r:id="rId25"/>
    <p:sldLayoutId id="2147483781" r:id="rId26"/>
    <p:sldLayoutId id="2147483782" r:id="rId27"/>
    <p:sldLayoutId id="2147483783" r:id="rId28"/>
    <p:sldLayoutId id="2147483784" r:id="rId29"/>
    <p:sldLayoutId id="2147483785" r:id="rId30"/>
    <p:sldLayoutId id="2147483786" r:id="rId31"/>
    <p:sldLayoutId id="2147483787" r:id="rId32"/>
    <p:sldLayoutId id="2147483788" r:id="rId33"/>
    <p:sldLayoutId id="2147483789" r:id="rId34"/>
    <p:sldLayoutId id="2147483790" r:id="rId35"/>
    <p:sldLayoutId id="2147483791" r:id="rId36"/>
    <p:sldLayoutId id="2147483792" r:id="rId37"/>
    <p:sldLayoutId id="2147483793" r:id="rId38"/>
    <p:sldLayoutId id="2147483794" r:id="rId39"/>
    <p:sldLayoutId id="2147483795" r:id="rId40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3.xml"/><Relationship Id="rId7" Type="http://schemas.openxmlformats.org/officeDocument/2006/relationships/slide" Target="slide14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62.xml"/><Relationship Id="rId6" Type="http://schemas.openxmlformats.org/officeDocument/2006/relationships/slide" Target="slide13.xml"/><Relationship Id="rId5" Type="http://schemas.openxmlformats.org/officeDocument/2006/relationships/image" Target="../media/image4.emf"/><Relationship Id="rId4" Type="http://schemas.openxmlformats.org/officeDocument/2006/relationships/slide" Target="slide2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4.png"/><Relationship Id="rId7" Type="http://schemas.openxmlformats.org/officeDocument/2006/relationships/image" Target="../media/image7.jpeg"/><Relationship Id="rId12" Type="http://schemas.openxmlformats.org/officeDocument/2006/relationships/image" Target="../media/image13.w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7.jpeg"/><Relationship Id="rId11" Type="http://schemas.openxmlformats.org/officeDocument/2006/relationships/oleObject" Target="../embeddings/oleObject2.bin"/><Relationship Id="rId5" Type="http://schemas.openxmlformats.org/officeDocument/2006/relationships/image" Target="../media/image16.tmp"/><Relationship Id="rId10" Type="http://schemas.openxmlformats.org/officeDocument/2006/relationships/image" Target="../media/image12.wmf"/><Relationship Id="rId4" Type="http://schemas.openxmlformats.org/officeDocument/2006/relationships/image" Target="../media/image15.png"/><Relationship Id="rId9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4.png"/><Relationship Id="rId7" Type="http://schemas.openxmlformats.org/officeDocument/2006/relationships/image" Target="../media/image7.jpeg"/><Relationship Id="rId12" Type="http://schemas.openxmlformats.org/officeDocument/2006/relationships/image" Target="../media/image13.w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7.jpeg"/><Relationship Id="rId11" Type="http://schemas.openxmlformats.org/officeDocument/2006/relationships/oleObject" Target="../embeddings/oleObject4.bin"/><Relationship Id="rId5" Type="http://schemas.openxmlformats.org/officeDocument/2006/relationships/image" Target="../media/image16.tmp"/><Relationship Id="rId10" Type="http://schemas.openxmlformats.org/officeDocument/2006/relationships/image" Target="../media/image12.wmf"/><Relationship Id="rId4" Type="http://schemas.openxmlformats.org/officeDocument/2006/relationships/image" Target="../media/image15.png"/><Relationship Id="rId9" Type="http://schemas.openxmlformats.org/officeDocument/2006/relationships/oleObject" Target="../embeddings/oleObject3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9.jpe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9.jpeg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06794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E2708353-C4D7-804E-88BA-9C93F6810BF1}"/>
                </a:ext>
              </a:extLst>
            </p:cNvPr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87576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数学  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五年级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下册</a:t>
                </a:r>
              </a:p>
            </p:txBody>
          </p:sp>
          <p:cxnSp>
            <p:nvCxnSpPr>
              <p:cNvPr id="8" name="直线连接符 4">
                <a:extLst>
                  <a:ext uri="{FF2B5EF4-FFF2-40B4-BE49-F238E27FC236}">
                    <a16:creationId xmlns:a16="http://schemas.microsoft.com/office/drawing/2014/main" xmlns="" id="{1E311F30-AE0E-1142-B8F8-A010971443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hlinkClick r:id="" action="ppaction://noaction"/>
            <a:extLst>
              <a:ext uri="{FF2B5EF4-FFF2-40B4-BE49-F238E27FC236}">
                <a16:creationId xmlns:a16="http://schemas.microsoft.com/office/drawing/2014/main" xmlns="" id="{C5E52B34-5C53-2E45-95C1-78E377A38780}"/>
              </a:ext>
            </a:extLst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单圆角矩形 9">
            <a:hlinkClick r:id="rId2" action="ppaction://hlinksldjump"/>
            <a:extLst>
              <a:ext uri="{FF2B5EF4-FFF2-40B4-BE49-F238E27FC236}">
                <a16:creationId xmlns:a16="http://schemas.microsoft.com/office/drawing/2014/main" xmlns="" id="{A7F1D9EF-3316-7D4F-B483-9E0FEE52FEB5}"/>
              </a:ext>
            </a:extLst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1" name="单圆角矩形 10">
            <a:hlinkClick r:id="" action="ppaction://noaction"/>
            <a:extLst>
              <a:ext uri="{FF2B5EF4-FFF2-40B4-BE49-F238E27FC236}">
                <a16:creationId xmlns:a16="http://schemas.microsoft.com/office/drawing/2014/main" xmlns="" id="{ADFE2713-38A2-5B46-8BD5-90224BE2A534}"/>
              </a:ext>
            </a:extLst>
          </p:cNvPr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2" name="单圆角矩形 11">
            <a:hlinkClick r:id="rId3" action="ppaction://hlinksldjump"/>
            <a:extLst>
              <a:ext uri="{FF2B5EF4-FFF2-40B4-BE49-F238E27FC236}">
                <a16:creationId xmlns:a16="http://schemas.microsoft.com/office/drawing/2014/main" xmlns="" id="{D6576F15-FC59-F645-B9BB-99A40650AF2C}"/>
              </a:ext>
            </a:extLst>
          </p:cNvPr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3" name="单圆角矩形 12">
            <a:hlinkClick r:id="rId4" action="ppaction://hlinksldjump"/>
            <a:extLst>
              <a:ext uri="{FF2B5EF4-FFF2-40B4-BE49-F238E27FC236}">
                <a16:creationId xmlns:a16="http://schemas.microsoft.com/office/drawing/2014/main" xmlns="" id="{14484992-177A-7B4A-A42C-270BAA3F58F1}"/>
              </a:ext>
            </a:extLst>
          </p:cNvPr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00103" y="1527488"/>
            <a:ext cx="8836393" cy="900246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54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/>
                <a:cs typeface="宋体" panose="02010600030101010101" pitchFamily="2" charset="-122"/>
              </a:rPr>
              <a:t>用转化的策略解决问题（</a:t>
            </a:r>
            <a:r>
              <a:rPr lang="en-US" altLang="zh-CN" sz="54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/>
                <a:cs typeface="宋体" panose="02010600030101010101" pitchFamily="2" charset="-122"/>
              </a:rPr>
              <a:t>1</a:t>
            </a:r>
            <a:r>
              <a:rPr lang="zh-CN" altLang="en-US" sz="54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/>
                <a:cs typeface="宋体" panose="02010600030101010101" pitchFamily="2" charset="-122"/>
              </a:rPr>
              <a:t>）</a:t>
            </a:r>
            <a:endParaRPr lang="zh-CN" altLang="en-US" sz="5400" b="1" dirty="0">
              <a:solidFill>
                <a:prstClr val="black"/>
              </a:solidFill>
              <a:latin typeface="宋体" panose="02010600030101010101" pitchFamily="2" charset="-122"/>
              <a:ea typeface="宋体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5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4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prstClr val="black"/>
                </a:solidFill>
                <a:latin typeface="宋体"/>
                <a:ea typeface="宋体"/>
              </a:rPr>
              <a:t>情境导入</a:t>
            </a: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prstClr val="black"/>
                </a:solidFill>
                <a:latin typeface="宋体"/>
                <a:ea typeface="宋体"/>
              </a:rPr>
              <a:t>探究新知</a:t>
            </a:r>
          </a:p>
        </p:txBody>
      </p:sp>
      <p:sp>
        <p:nvSpPr>
          <p:cNvPr id="18" name="圆角矩形 17">
            <a:hlinkClick r:id="rId6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prstClr val="black"/>
                </a:solidFill>
                <a:latin typeface="宋体"/>
                <a:ea typeface="宋体"/>
              </a:rPr>
              <a:t>课堂小结</a:t>
            </a:r>
          </a:p>
        </p:txBody>
      </p:sp>
      <p:sp>
        <p:nvSpPr>
          <p:cNvPr id="19" name="圆角矩形 18">
            <a:hlinkClick r:id="rId7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prstClr val="black"/>
                </a:solidFill>
                <a:latin typeface="宋体"/>
                <a:ea typeface="宋体"/>
              </a:rPr>
              <a:t>课后作业</a:t>
            </a: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3740448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000" b="1" dirty="0" smtClean="0">
                <a:solidFill>
                  <a:srgbClr val="0050AA"/>
                </a:solidFill>
                <a:latin typeface="宋体"/>
                <a:ea typeface="宋体"/>
              </a:rPr>
              <a:t>解决问题的策略</a:t>
            </a:r>
            <a:endParaRPr lang="zh-CN" altLang="en-US" sz="4000" b="1" dirty="0">
              <a:solidFill>
                <a:srgbClr val="0050AA"/>
              </a:solidFill>
              <a:latin typeface="宋体"/>
              <a:ea typeface="宋体"/>
            </a:endParaRPr>
          </a:p>
        </p:txBody>
      </p:sp>
      <p:sp>
        <p:nvSpPr>
          <p:cNvPr id="21" name="圆角矩形 20">
            <a:hlinkClick r:id="rId8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prstClr val="black"/>
                </a:solidFill>
                <a:latin typeface="宋体"/>
                <a:ea typeface="宋体"/>
              </a:rPr>
              <a:t>课堂练习</a:t>
            </a: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5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1" lang="en-US" altLang="zh-CN" sz="3500" b="1" dirty="0">
                  <a:solidFill>
                    <a:srgbClr val="0050AA"/>
                  </a:solidFill>
                  <a:latin typeface="宋体"/>
                  <a:ea typeface="宋体"/>
                </a:rPr>
                <a:t>7</a:t>
              </a:r>
              <a:endParaRPr kumimoji="1" lang="zh-CN" altLang="en-US" sz="3500" b="1" dirty="0">
                <a:solidFill>
                  <a:srgbClr val="0050AA"/>
                </a:solidFill>
                <a:latin typeface="宋体"/>
                <a:ea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10831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07" t="7226" r="20399" b="15496"/>
          <a:stretch/>
        </p:blipFill>
        <p:spPr bwMode="auto">
          <a:xfrm>
            <a:off x="6588224" y="3380727"/>
            <a:ext cx="1059502" cy="99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文本框 19"/>
          <p:cNvSpPr txBox="1">
            <a:spLocks noChangeArrowheads="1"/>
          </p:cNvSpPr>
          <p:nvPr/>
        </p:nvSpPr>
        <p:spPr bwMode="auto">
          <a:xfrm>
            <a:off x="467544" y="483518"/>
            <a:ext cx="817868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dirty="0">
                <a:latin typeface="楷体" pitchFamily="49" charset="-122"/>
                <a:ea typeface="楷体" pitchFamily="49" charset="-122"/>
                <a:cs typeface="楷体_GB2312"/>
              </a:rPr>
              <a:t>2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楷体_GB2312"/>
              </a:rPr>
              <a:t>．观察下面两个图形，要求右边图形的周长，怎样计算比较简便？如果每个小方格的边长是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楷体_GB2312"/>
              </a:rPr>
              <a:t>1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楷体_GB2312"/>
              </a:rPr>
              <a:t>厘米，右边图形的周长是多少厘米？ </a:t>
            </a:r>
            <a:endParaRPr lang="zh-CN" altLang="en-US" sz="2400" b="1" dirty="0">
              <a:latin typeface="楷体" pitchFamily="49" charset="-122"/>
              <a:ea typeface="楷体" pitchFamily="49" charset="-122"/>
              <a:cs typeface="楷体_GB2312"/>
            </a:endParaRPr>
          </a:p>
        </p:txBody>
      </p:sp>
      <p:pic>
        <p:nvPicPr>
          <p:cNvPr id="33037" name="Picture 26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725" y="1923678"/>
            <a:ext cx="5596483" cy="20324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038" name="Picture 27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925" y="1943605"/>
            <a:ext cx="5520283" cy="2068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039" name="Picture 27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923678"/>
            <a:ext cx="5544616" cy="20540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040" name="Picture 27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538" y="1946364"/>
            <a:ext cx="5572670" cy="20655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041" name="Picture 27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959833"/>
            <a:ext cx="5529808" cy="20520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042" name="Picture 27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1969727"/>
            <a:ext cx="5544095" cy="20421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043" name="Picture 27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0" y="2015178"/>
            <a:ext cx="5419700" cy="1996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264696" y="1943605"/>
            <a:ext cx="1835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5+3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）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×2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336704" y="2355726"/>
            <a:ext cx="1835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=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8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×2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336704" y="2758157"/>
            <a:ext cx="1835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=16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（厘米）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" grpId="0"/>
      <p:bldP spid="26" grpId="0"/>
      <p:bldP spid="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33388" y="669925"/>
            <a:ext cx="70229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用分数表示各图中的涂色部分。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0988" name="Picture 2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2518" y="1491630"/>
            <a:ext cx="5919762" cy="1437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1403648" y="3075806"/>
            <a:ext cx="5328592" cy="677987"/>
            <a:chOff x="1403648" y="3075806"/>
            <a:chExt cx="5328592" cy="677987"/>
          </a:xfrm>
        </p:grpSpPr>
        <p:pic>
          <p:nvPicPr>
            <p:cNvPr id="40966" name="Picture 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03648" y="3075806"/>
              <a:ext cx="761862" cy="6779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5" name="Picture 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35896" y="3075806"/>
              <a:ext cx="761862" cy="6779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9" name="Picture 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70378" y="3075806"/>
              <a:ext cx="761862" cy="6779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40989" name="Picture 29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542"/>
          <a:stretch/>
        </p:blipFill>
        <p:spPr bwMode="auto">
          <a:xfrm>
            <a:off x="1000497" y="1491630"/>
            <a:ext cx="1692461" cy="13774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547664" y="3003798"/>
            <a:ext cx="3444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</a:t>
            </a:r>
          </a:p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4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0" name="Picture 29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75" t="16889" r="33283"/>
          <a:stretch/>
        </p:blipFill>
        <p:spPr bwMode="auto">
          <a:xfrm>
            <a:off x="3059832" y="1779662"/>
            <a:ext cx="2067434" cy="11448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1" name="TextBox 30"/>
          <p:cNvSpPr txBox="1"/>
          <p:nvPr/>
        </p:nvSpPr>
        <p:spPr>
          <a:xfrm>
            <a:off x="3779912" y="3003798"/>
            <a:ext cx="3444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</a:t>
            </a:r>
          </a:p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2" name="Picture 29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517" t="-4468" r="-328" b="-1"/>
          <a:stretch/>
        </p:blipFill>
        <p:spPr bwMode="auto">
          <a:xfrm>
            <a:off x="5580112" y="1419622"/>
            <a:ext cx="1590936" cy="14390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3" name="TextBox 32"/>
          <p:cNvSpPr txBox="1"/>
          <p:nvPr/>
        </p:nvSpPr>
        <p:spPr>
          <a:xfrm>
            <a:off x="6156176" y="3003798"/>
            <a:ext cx="3444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5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8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210083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6" grpId="0"/>
      <p:bldP spid="31" grpId="0"/>
      <p:bldP spid="3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pic>
        <p:nvPicPr>
          <p:cNvPr id="57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07" t="7226" r="20399" b="15496"/>
          <a:stretch/>
        </p:blipFill>
        <p:spPr bwMode="auto">
          <a:xfrm>
            <a:off x="7803805" y="3307156"/>
            <a:ext cx="1077654" cy="1008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0" name="文本框 39942"/>
          <p:cNvSpPr txBox="1">
            <a:spLocks noChangeArrowheads="1"/>
          </p:cNvSpPr>
          <p:nvPr/>
        </p:nvSpPr>
        <p:spPr bwMode="auto">
          <a:xfrm>
            <a:off x="460897" y="454025"/>
            <a:ext cx="7983016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en-US" sz="2800" b="1" dirty="0">
                <a:latin typeface="楷体" pitchFamily="49" charset="-122"/>
                <a:ea typeface="楷体" pitchFamily="49" charset="-122"/>
              </a:rPr>
              <a:t>4</a:t>
            </a:r>
            <a:r>
              <a:rPr lang="en-US" altLang="en-US" sz="2800" b="1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一块草坪被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条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米宽的小路平均分成了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9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小块。草坪的面积是多少平方米？</a:t>
            </a:r>
            <a:endParaRPr lang="en-US" altLang="en-US" sz="2800" b="1" dirty="0">
              <a:solidFill>
                <a:srgbClr val="FF5599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5" name="文本框 14"/>
          <p:cNvSpPr txBox="1">
            <a:spLocks noChangeArrowheads="1"/>
          </p:cNvSpPr>
          <p:nvPr/>
        </p:nvSpPr>
        <p:spPr bwMode="auto">
          <a:xfrm>
            <a:off x="1403648" y="4126309"/>
            <a:ext cx="44935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楷体_GB2312"/>
              </a:rPr>
              <a:t>答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楷体_GB2312"/>
              </a:rPr>
              <a:t>：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草坪的面积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是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1075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平方米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楷体_GB2312"/>
              </a:rPr>
              <a:t>。</a:t>
            </a:r>
            <a:endParaRPr lang="zh-CN" altLang="en-US" sz="2400" b="1" dirty="0">
              <a:latin typeface="楷体" pitchFamily="49" charset="-122"/>
              <a:ea typeface="楷体" pitchFamily="49" charset="-122"/>
              <a:cs typeface="楷体_GB2312"/>
            </a:endParaRPr>
          </a:p>
        </p:txBody>
      </p:sp>
      <p:pic>
        <p:nvPicPr>
          <p:cNvPr id="37437" name="Picture 57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7703" y="1419622"/>
            <a:ext cx="3382689" cy="21911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圆角矩形标注 21"/>
          <p:cNvSpPr/>
          <p:nvPr/>
        </p:nvSpPr>
        <p:spPr>
          <a:xfrm>
            <a:off x="1115616" y="1710296"/>
            <a:ext cx="3108281" cy="483508"/>
          </a:xfrm>
          <a:prstGeom prst="wedgeRoundRectCallout">
            <a:avLst>
              <a:gd name="adj1" fmla="val -57565"/>
              <a:gd name="adj2" fmla="val 47697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楷体_GB2312"/>
              </a:rPr>
              <a:t>怎样算比较简便？</a:t>
            </a:r>
            <a:endParaRPr lang="zh-CN" altLang="zh-CN" sz="2400" b="1" dirty="0">
              <a:latin typeface="楷体" pitchFamily="49" charset="-122"/>
              <a:ea typeface="楷体" pitchFamily="49" charset="-122"/>
              <a:cs typeface="楷体_GB231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98328" y="2499742"/>
            <a:ext cx="26736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1×2=2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（米）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45-2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）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×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27-2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）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=43×25</a:t>
            </a:r>
          </a:p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=1075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（平方米）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709" y="1692328"/>
            <a:ext cx="1126831" cy="1614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784722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65" grpId="0"/>
      <p:bldP spid="22" grpId="0" animBg="1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1115616" y="2067694"/>
            <a:ext cx="6318407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我学会了转化的策略。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15616" y="2595557"/>
            <a:ext cx="66247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转化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是数学学习中常用的策略，一般是通过转化策略，把新知转化成旧知，利用旧知解决了新出现的问题。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3DC3C1FC-FFBE-B043-8654-5FA1389401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7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8" grpId="0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0F447194-2000-CB43-9812-4A9B36714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D7253601-E10B-4FDD-BD73-6C4252EB07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1720" y="1635646"/>
            <a:ext cx="4861221" cy="1674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从教材课后习题中选取；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从课时练中选取。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47664" y="1347614"/>
            <a:ext cx="6469327" cy="1130642"/>
            <a:chOff x="1547664" y="1347614"/>
            <a:chExt cx="6469327" cy="1130642"/>
          </a:xfrm>
        </p:grpSpPr>
        <p:sp>
          <p:nvSpPr>
            <p:cNvPr id="4" name="文本框 3"/>
            <p:cNvSpPr txBox="1"/>
            <p:nvPr/>
          </p:nvSpPr>
          <p:spPr>
            <a:xfrm>
              <a:off x="4465813" y="1419486"/>
              <a:ext cx="3551178" cy="92333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1" lang="zh-CN" altLang="en-US" sz="5400" b="1" dirty="0">
                  <a:solidFill>
                    <a:srgbClr val="FF6600"/>
                  </a:solidFill>
                  <a:latin typeface="楷体" pitchFamily="49" charset="-122"/>
                  <a:ea typeface="楷体" pitchFamily="49" charset="-122"/>
                </a:rPr>
                <a:t>伴你成长</a:t>
              </a: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47664" y="1347614"/>
              <a:ext cx="2876487" cy="113064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69472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童晓芳\个人专业成长\各类撰稿\20180605路编1-6下册《课件》\课件专用人物图\7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4" t="4139" r="9238" b="6462"/>
          <a:stretch/>
        </p:blipFill>
        <p:spPr bwMode="auto">
          <a:xfrm>
            <a:off x="381323" y="1563638"/>
            <a:ext cx="1598389" cy="1311216"/>
          </a:xfrm>
          <a:prstGeom prst="rect">
            <a:avLst/>
          </a:prstGeom>
          <a:noFill/>
          <a:extLst/>
        </p:spPr>
      </p:pic>
      <p:pic>
        <p:nvPicPr>
          <p:cNvPr id="18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308304" y="2459217"/>
            <a:ext cx="1007442" cy="1194549"/>
          </a:xfrm>
          <a:prstGeom prst="rect">
            <a:avLst/>
          </a:prstGeom>
          <a:noFill/>
          <a:extLst/>
        </p:spPr>
      </p:pic>
      <p:sp>
        <p:nvSpPr>
          <p:cNvPr id="15" name="圆角矩形标注 14"/>
          <p:cNvSpPr>
            <a:spLocks noChangeArrowheads="1"/>
          </p:cNvSpPr>
          <p:nvPr/>
        </p:nvSpPr>
        <p:spPr bwMode="auto">
          <a:xfrm>
            <a:off x="1979712" y="1288076"/>
            <a:ext cx="3744416" cy="1162612"/>
          </a:xfrm>
          <a:prstGeom prst="wedgeRoundRectCallout">
            <a:avLst>
              <a:gd name="adj1" fmla="val -56303"/>
              <a:gd name="adj2" fmla="val -411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你学过哪些解决问题的策略？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圆角矩形标注 16"/>
          <p:cNvSpPr>
            <a:spLocks noChangeArrowheads="1"/>
          </p:cNvSpPr>
          <p:nvPr/>
        </p:nvSpPr>
        <p:spPr bwMode="auto">
          <a:xfrm>
            <a:off x="2267744" y="2787774"/>
            <a:ext cx="4536504" cy="1324382"/>
          </a:xfrm>
          <a:prstGeom prst="wedgeRoundRectCallout">
            <a:avLst>
              <a:gd name="adj1" fmla="val 59073"/>
              <a:gd name="adj2" fmla="val -30260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我学过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假设、画图、倒推等解决问题的策略。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9E0BC0A8-05BA-2E4E-B8F3-A892115E8F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707654"/>
            <a:ext cx="4493421" cy="2934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" name="TextBox 22"/>
          <p:cNvSpPr txBox="1">
            <a:spLocks noChangeArrowheads="1"/>
          </p:cNvSpPr>
          <p:nvPr/>
        </p:nvSpPr>
        <p:spPr bwMode="auto">
          <a:xfrm>
            <a:off x="1964130" y="998153"/>
            <a:ext cx="541618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下面两个图形，哪个面积大一些？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9B80BA23-0D5D-5C43-8D0D-3287EEC9F16B}"/>
              </a:ext>
            </a:extLst>
          </p:cNvPr>
          <p:cNvGrpSpPr/>
          <p:nvPr/>
        </p:nvGrpSpPr>
        <p:grpSpPr>
          <a:xfrm>
            <a:off x="683568" y="1003143"/>
            <a:ext cx="1166673" cy="1064551"/>
            <a:chOff x="670145" y="1457273"/>
            <a:chExt cx="1555361" cy="1419401"/>
          </a:xfrm>
        </p:grpSpPr>
        <p:pic>
          <p:nvPicPr>
            <p:cNvPr id="17" name="图片 16" descr="28Z58PICt4r.jpg">
              <a:extLst>
                <a:ext uri="{FF2B5EF4-FFF2-40B4-BE49-F238E27FC236}">
                  <a16:creationId xmlns="" xmlns:a16="http://schemas.microsoft.com/office/drawing/2014/main" id="{29DD539D-54DE-0941-9A61-4DF14EFD2AA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矩形 17">
              <a:extLst>
                <a:ext uri="{FF2B5EF4-FFF2-40B4-BE49-F238E27FC236}">
                  <a16:creationId xmlns="" xmlns:a16="http://schemas.microsoft.com/office/drawing/2014/main" id="{1923230C-ED7F-4941-B5D1-3B9A42D6569C}"/>
                </a:ext>
              </a:extLst>
            </p:cNvPr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itchFamily="49" charset="-122"/>
                  <a:ea typeface="黑体" pitchFamily="49" charset="-122"/>
                </a:rPr>
                <a:t>例 </a:t>
              </a:r>
              <a:r>
                <a:rPr lang="en-US" altLang="zh-CN" sz="2100" b="1" dirty="0">
                  <a:latin typeface="黑体" pitchFamily="49" charset="-122"/>
                  <a:ea typeface="黑体" pitchFamily="49" charset="-122"/>
                </a:rPr>
                <a:t>1</a:t>
              </a:r>
              <a:endParaRPr lang="zh-CN" altLang="en-US" sz="2100" dirty="0">
                <a:latin typeface="黑体" pitchFamily="49" charset="-122"/>
                <a:ea typeface="黑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956484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1" descr="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63120"/>
            <a:ext cx="8120063" cy="19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5" name="组合 44"/>
          <p:cNvGrpSpPr/>
          <p:nvPr/>
        </p:nvGrpSpPr>
        <p:grpSpPr>
          <a:xfrm>
            <a:off x="750478" y="3283545"/>
            <a:ext cx="7507573" cy="1230796"/>
            <a:chOff x="971600" y="2598753"/>
            <a:chExt cx="7219541" cy="2011495"/>
          </a:xfrm>
        </p:grpSpPr>
        <p:pic>
          <p:nvPicPr>
            <p:cNvPr id="46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971600" y="2598753"/>
              <a:ext cx="7219541" cy="2011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7" name="图片 46" descr="屏幕剪辑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1610" y="3507854"/>
              <a:ext cx="1152686" cy="981212"/>
            </a:xfrm>
            <a:prstGeom prst="rect">
              <a:avLst/>
            </a:prstGeom>
          </p:spPr>
        </p:pic>
        <p:pic>
          <p:nvPicPr>
            <p:cNvPr id="48" name="图片 47" descr="屏幕剪辑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47706" y="3534754"/>
              <a:ext cx="1152686" cy="981212"/>
            </a:xfrm>
            <a:prstGeom prst="rect">
              <a:avLst/>
            </a:prstGeom>
          </p:spPr>
        </p:pic>
      </p:grpSp>
      <p:pic>
        <p:nvPicPr>
          <p:cNvPr id="49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17536" r="23766" b="8409"/>
          <a:stretch/>
        </p:blipFill>
        <p:spPr bwMode="auto">
          <a:xfrm>
            <a:off x="871721" y="3499569"/>
            <a:ext cx="761594" cy="886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393955" y="3571577"/>
            <a:ext cx="720080" cy="853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图片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383863"/>
            <a:ext cx="3240360" cy="2115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圆角矩形标注 41"/>
          <p:cNvSpPr/>
          <p:nvPr/>
        </p:nvSpPr>
        <p:spPr>
          <a:xfrm>
            <a:off x="1967696" y="3427561"/>
            <a:ext cx="2329915" cy="933729"/>
          </a:xfrm>
          <a:prstGeom prst="wedgeRoundRectCallout">
            <a:avLst>
              <a:gd name="adj1" fmla="val -58102"/>
              <a:gd name="adj2" fmla="val 21015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可以数方格比较它们的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面积</a:t>
            </a:r>
            <a:r>
              <a:rPr lang="zh-CN" altLang="zh-CN" sz="2400" b="1" dirty="0" smtClean="0">
                <a:latin typeface="楷体" pitchFamily="49" charset="-122"/>
                <a:ea typeface="楷体" pitchFamily="49" charset="-122"/>
                <a:cs typeface="楷体_GB2312"/>
              </a:rPr>
              <a:t>。</a:t>
            </a:r>
            <a:endParaRPr lang="zh-CN" altLang="zh-CN" sz="2400" b="1" dirty="0">
              <a:latin typeface="楷体" pitchFamily="49" charset="-122"/>
              <a:ea typeface="楷体" pitchFamily="49" charset="-122"/>
              <a:cs typeface="楷体_GB2312"/>
            </a:endParaRPr>
          </a:p>
        </p:txBody>
      </p:sp>
      <p:sp>
        <p:nvSpPr>
          <p:cNvPr id="44" name="圆角矩形标注 43"/>
          <p:cNvSpPr/>
          <p:nvPr/>
        </p:nvSpPr>
        <p:spPr>
          <a:xfrm>
            <a:off x="4655932" y="3427561"/>
            <a:ext cx="2594007" cy="933729"/>
          </a:xfrm>
          <a:prstGeom prst="wedgeRoundRectCallout">
            <a:avLst>
              <a:gd name="adj1" fmla="val 54557"/>
              <a:gd name="adj2" fmla="val 611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把它们转化成规则图形进行比较。</a:t>
            </a:r>
          </a:p>
        </p:txBody>
      </p:sp>
      <p:graphicFrame>
        <p:nvGraphicFramePr>
          <p:cNvPr id="62" name="对象 61">
            <a:hlinkClick r:id="" action="ppaction://ole?verb=1"/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87224313"/>
              </p:ext>
            </p:extLst>
          </p:nvPr>
        </p:nvGraphicFramePr>
        <p:xfrm>
          <a:off x="6097378" y="4074721"/>
          <a:ext cx="7938" cy="22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60" name="公式" r:id="rId9" imgW="152280" imgH="393480" progId="Equation.3">
                  <p:embed/>
                </p:oleObj>
              </mc:Choice>
              <mc:Fallback>
                <p:oleObj name="公式" r:id="rId9" imgW="152280" imgH="393480" progId="Equation.3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7378" y="4074721"/>
                        <a:ext cx="7938" cy="22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" name="对象 14">
            <a:hlinkClick r:id="" action="ppaction://ole?verb=1"/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38969508"/>
              </p:ext>
            </p:extLst>
          </p:nvPr>
        </p:nvGraphicFramePr>
        <p:xfrm>
          <a:off x="3104941" y="3947721"/>
          <a:ext cx="9525" cy="26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61" name="公式" r:id="rId11" imgW="152280" imgH="393480" progId="Equation.3">
                  <p:embed/>
                </p:oleObj>
              </mc:Choice>
              <mc:Fallback>
                <p:oleObj name="公式" r:id="rId11" imgW="152280" imgH="393480" progId="Equation.3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04941" y="3947721"/>
                        <a:ext cx="9525" cy="26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" name="TextBox 22"/>
          <p:cNvSpPr txBox="1"/>
          <p:nvPr/>
        </p:nvSpPr>
        <p:spPr>
          <a:xfrm>
            <a:off x="675129" y="2779489"/>
            <a:ext cx="7537450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你打算怎样比较这两个图形的面积？</a:t>
            </a:r>
          </a:p>
        </p:txBody>
      </p:sp>
    </p:spTree>
    <p:extLst>
      <p:ext uri="{BB962C8B-B14F-4D97-AF65-F5344CB8AC3E}">
        <p14:creationId xmlns:p14="http://schemas.microsoft.com/office/powerpoint/2010/main" val="36578951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4" grpId="0" animBg="1"/>
      <p:bldP spid="5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1" descr="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591112"/>
            <a:ext cx="8120063" cy="19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5" name="组合 44"/>
          <p:cNvGrpSpPr/>
          <p:nvPr/>
        </p:nvGrpSpPr>
        <p:grpSpPr>
          <a:xfrm>
            <a:off x="894494" y="3211537"/>
            <a:ext cx="7507573" cy="1230796"/>
            <a:chOff x="971600" y="2598753"/>
            <a:chExt cx="7219541" cy="2011495"/>
          </a:xfrm>
        </p:grpSpPr>
        <p:pic>
          <p:nvPicPr>
            <p:cNvPr id="46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971600" y="2598753"/>
              <a:ext cx="7219541" cy="2011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7" name="图片 46" descr="屏幕剪辑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1610" y="3507854"/>
              <a:ext cx="1152686" cy="981212"/>
            </a:xfrm>
            <a:prstGeom prst="rect">
              <a:avLst/>
            </a:prstGeom>
          </p:spPr>
        </p:pic>
        <p:pic>
          <p:nvPicPr>
            <p:cNvPr id="48" name="图片 47" descr="屏幕剪辑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47706" y="3534754"/>
              <a:ext cx="1152686" cy="981212"/>
            </a:xfrm>
            <a:prstGeom prst="rect">
              <a:avLst/>
            </a:prstGeom>
          </p:spPr>
        </p:pic>
      </p:grpSp>
      <p:pic>
        <p:nvPicPr>
          <p:cNvPr id="49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17536" r="23766" b="8409"/>
          <a:stretch/>
        </p:blipFill>
        <p:spPr bwMode="auto">
          <a:xfrm>
            <a:off x="1015737" y="3427561"/>
            <a:ext cx="761594" cy="886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537971" y="3499569"/>
            <a:ext cx="720080" cy="853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图片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383863"/>
            <a:ext cx="3240360" cy="2115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圆角矩形标注 41"/>
          <p:cNvSpPr/>
          <p:nvPr/>
        </p:nvSpPr>
        <p:spPr>
          <a:xfrm>
            <a:off x="2111712" y="3355553"/>
            <a:ext cx="2476158" cy="933729"/>
          </a:xfrm>
          <a:prstGeom prst="wedgeRoundRectCallout">
            <a:avLst>
              <a:gd name="adj1" fmla="val -58102"/>
              <a:gd name="adj2" fmla="val 21015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>
              <a:lnSpc>
                <a:spcPts val="2238"/>
              </a:lnSpc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把上面的半圆向下平移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8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格，正好拼成长方形。</a:t>
            </a:r>
          </a:p>
        </p:txBody>
      </p:sp>
      <p:sp>
        <p:nvSpPr>
          <p:cNvPr id="44" name="圆角矩形标注 43"/>
          <p:cNvSpPr/>
          <p:nvPr/>
        </p:nvSpPr>
        <p:spPr>
          <a:xfrm>
            <a:off x="4799948" y="3355553"/>
            <a:ext cx="2594007" cy="933729"/>
          </a:xfrm>
          <a:prstGeom prst="wedgeRoundRectCallout">
            <a:avLst>
              <a:gd name="adj1" fmla="val 54557"/>
              <a:gd name="adj2" fmla="val 611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>
              <a:lnSpc>
                <a:spcPts val="2238"/>
              </a:lnSpc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把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个半圆分别旋转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180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°，也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拼成长方形。</a:t>
            </a:r>
          </a:p>
        </p:txBody>
      </p:sp>
      <p:graphicFrame>
        <p:nvGraphicFramePr>
          <p:cNvPr id="62" name="对象 61">
            <a:hlinkClick r:id="" action="ppaction://ole?verb=1"/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31471263"/>
              </p:ext>
            </p:extLst>
          </p:nvPr>
        </p:nvGraphicFramePr>
        <p:xfrm>
          <a:off x="6241394" y="4002713"/>
          <a:ext cx="7938" cy="22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78" name="公式" r:id="rId9" imgW="152280" imgH="393480" progId="Equation.3">
                  <p:embed/>
                </p:oleObj>
              </mc:Choice>
              <mc:Fallback>
                <p:oleObj name="公式" r:id="rId9" imgW="152280" imgH="393480" progId="Equation.3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41394" y="4002713"/>
                        <a:ext cx="7938" cy="22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" name="对象 14">
            <a:hlinkClick r:id="" action="ppaction://ole?verb=1"/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76701513"/>
              </p:ext>
            </p:extLst>
          </p:nvPr>
        </p:nvGraphicFramePr>
        <p:xfrm>
          <a:off x="3248957" y="3875713"/>
          <a:ext cx="9525" cy="26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79" name="公式" r:id="rId11" imgW="152280" imgH="393480" progId="Equation.3">
                  <p:embed/>
                </p:oleObj>
              </mc:Choice>
              <mc:Fallback>
                <p:oleObj name="公式" r:id="rId11" imgW="152280" imgH="393480" progId="Equation.3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48957" y="3875713"/>
                        <a:ext cx="9525" cy="26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" name="TextBox 22"/>
          <p:cNvSpPr txBox="1"/>
          <p:nvPr/>
        </p:nvSpPr>
        <p:spPr>
          <a:xfrm>
            <a:off x="819145" y="2707481"/>
            <a:ext cx="7537450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zh-CN" altLang="en-US" sz="2400" b="1" spc="-220" noProof="1">
                <a:latin typeface="楷体" pitchFamily="49" charset="-122"/>
                <a:ea typeface="楷体" pitchFamily="49" charset="-122"/>
                <a:sym typeface="+mn-ea"/>
              </a:rPr>
              <a:t>认真观察图形的特点，想一想可以怎样转化，动手试一试。</a:t>
            </a:r>
          </a:p>
        </p:txBody>
      </p:sp>
    </p:spTree>
    <p:extLst>
      <p:ext uri="{BB962C8B-B14F-4D97-AF65-F5344CB8AC3E}">
        <p14:creationId xmlns:p14="http://schemas.microsoft.com/office/powerpoint/2010/main" val="207872798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4" grpId="0" animBg="1"/>
      <p:bldP spid="5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714" y="1059582"/>
            <a:ext cx="3328987" cy="217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图片 4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1364" y="1059582"/>
            <a:ext cx="3275012" cy="217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" name="TextBox 22"/>
          <p:cNvSpPr txBox="1">
            <a:spLocks noChangeArrowheads="1"/>
          </p:cNvSpPr>
          <p:nvPr/>
        </p:nvSpPr>
        <p:spPr bwMode="auto">
          <a:xfrm>
            <a:off x="624408" y="3577357"/>
            <a:ext cx="7620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因为两个长方形面积相等，所以原来两个图形面积相等。</a:t>
            </a:r>
          </a:p>
        </p:txBody>
      </p:sp>
    </p:spTree>
    <p:extLst>
      <p:ext uri="{BB962C8B-B14F-4D97-AF65-F5344CB8AC3E}">
        <p14:creationId xmlns:p14="http://schemas.microsoft.com/office/powerpoint/2010/main" val="120045723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1" descr="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99542"/>
            <a:ext cx="8120063" cy="3631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TextBox 22"/>
          <p:cNvSpPr txBox="1"/>
          <p:nvPr/>
        </p:nvSpPr>
        <p:spPr>
          <a:xfrm>
            <a:off x="841227" y="921299"/>
            <a:ext cx="7537450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回顾解决问题的过程，你有什么体会？</a:t>
            </a:r>
          </a:p>
        </p:txBody>
      </p:sp>
      <p:graphicFrame>
        <p:nvGraphicFramePr>
          <p:cNvPr id="42" name="表格 4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3314926"/>
              </p:ext>
            </p:extLst>
          </p:nvPr>
        </p:nvGraphicFramePr>
        <p:xfrm>
          <a:off x="795033" y="1522515"/>
          <a:ext cx="7729644" cy="2376264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2576548"/>
                <a:gridCol w="2576548"/>
                <a:gridCol w="2576548"/>
              </a:tblGrid>
              <a:tr h="2376264">
                <a:tc>
                  <a:txBody>
                    <a:bodyPr/>
                    <a:lstStyle/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4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17536" r="23766" b="8409"/>
          <a:stretch/>
        </p:blipFill>
        <p:spPr bwMode="auto">
          <a:xfrm>
            <a:off x="853819" y="3020259"/>
            <a:ext cx="746671" cy="806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3455424" y="3034683"/>
            <a:ext cx="698171" cy="768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AutoShape 34"/>
          <p:cNvSpPr>
            <a:spLocks noChangeArrowheads="1"/>
          </p:cNvSpPr>
          <p:nvPr/>
        </p:nvSpPr>
        <p:spPr bwMode="auto">
          <a:xfrm>
            <a:off x="5949751" y="1522515"/>
            <a:ext cx="2524323" cy="1656184"/>
          </a:xfrm>
          <a:prstGeom prst="wedgeRoundRectCallout">
            <a:avLst>
              <a:gd name="adj1" fmla="val -1008"/>
              <a:gd name="adj2" fmla="val 59595"/>
              <a:gd name="adj3" fmla="val 16667"/>
            </a:avLst>
          </a:prstGeom>
          <a:gradFill rotWithShape="1">
            <a:gsLst>
              <a:gs pos="0">
                <a:srgbClr val="FCE75B"/>
              </a:gs>
              <a:gs pos="100000">
                <a:srgbClr val="FCFDD9"/>
              </a:gs>
            </a:gsLst>
            <a:lin ang="5400000" scaled="1"/>
          </a:gradFill>
          <a:ln w="12700">
            <a:solidFill>
              <a:srgbClr val="FED01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转化后的图形与转化前相比，形状变了，大小没有变。</a:t>
            </a:r>
          </a:p>
        </p:txBody>
      </p:sp>
      <p:sp>
        <p:nvSpPr>
          <p:cNvPr id="34" name="AutoShape 34"/>
          <p:cNvSpPr>
            <a:spLocks noChangeArrowheads="1"/>
          </p:cNvSpPr>
          <p:nvPr/>
        </p:nvSpPr>
        <p:spPr bwMode="auto">
          <a:xfrm>
            <a:off x="3516115" y="1657055"/>
            <a:ext cx="2221656" cy="1233612"/>
          </a:xfrm>
          <a:prstGeom prst="wedgeRoundRectCallout">
            <a:avLst>
              <a:gd name="adj1" fmla="val 2858"/>
              <a:gd name="adj2" fmla="val 63510"/>
              <a:gd name="adj3" fmla="val 16667"/>
            </a:avLst>
          </a:prstGeom>
          <a:gradFill rotWithShape="1">
            <a:gsLst>
              <a:gs pos="0">
                <a:srgbClr val="D1D1FF"/>
              </a:gs>
              <a:gs pos="100000">
                <a:srgbClr val="FDFDFF"/>
              </a:gs>
            </a:gsLst>
            <a:lin ang="5400000" scaled="1"/>
          </a:gradFill>
          <a:ln w="12700">
            <a:solidFill>
              <a:srgbClr val="D6C1F2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图形转化时可以运用平移、旋转等方法。</a:t>
            </a:r>
          </a:p>
        </p:txBody>
      </p:sp>
      <p:sp>
        <p:nvSpPr>
          <p:cNvPr id="38" name="AutoShape 34"/>
          <p:cNvSpPr>
            <a:spLocks noChangeArrowheads="1"/>
          </p:cNvSpPr>
          <p:nvPr/>
        </p:nvSpPr>
        <p:spPr bwMode="auto">
          <a:xfrm>
            <a:off x="841227" y="1666531"/>
            <a:ext cx="2455813" cy="1224136"/>
          </a:xfrm>
          <a:prstGeom prst="wedgeRoundRectCallout">
            <a:avLst>
              <a:gd name="adj1" fmla="val 11426"/>
              <a:gd name="adj2" fmla="val 58694"/>
              <a:gd name="adj3" fmla="val 16667"/>
            </a:avLst>
          </a:prstGeom>
          <a:gradFill rotWithShape="1">
            <a:gsLst>
              <a:gs pos="0">
                <a:srgbClr val="93C8FD"/>
              </a:gs>
              <a:gs pos="100000">
                <a:srgbClr val="F7FBFE"/>
              </a:gs>
            </a:gsLst>
            <a:lin ang="5400000" scaled="1"/>
          </a:gradFill>
          <a:ln w="12700">
            <a:solidFill>
              <a:srgbClr val="85AAEF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有些不规则的图形可以转化成熟悉的简单的图形。</a:t>
            </a:r>
          </a:p>
        </p:txBody>
      </p:sp>
      <p:pic>
        <p:nvPicPr>
          <p:cNvPr id="43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4" t="8574" r="24207" b="17332"/>
          <a:stretch/>
        </p:blipFill>
        <p:spPr bwMode="auto">
          <a:xfrm>
            <a:off x="7645649" y="3073979"/>
            <a:ext cx="828426" cy="752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834395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40" grpId="0" animBg="1"/>
      <p:bldP spid="34" grpId="0" animBg="1"/>
      <p:bldP spid="3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1" descr="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771550"/>
            <a:ext cx="8120063" cy="3744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TextBox 22"/>
          <p:cNvSpPr txBox="1"/>
          <p:nvPr/>
        </p:nvSpPr>
        <p:spPr>
          <a:xfrm>
            <a:off x="841227" y="874443"/>
            <a:ext cx="7537450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在以前的学习中，我们曾经运用转化的策略解决过哪些问题？</a:t>
            </a:r>
          </a:p>
        </p:txBody>
      </p:sp>
      <p:graphicFrame>
        <p:nvGraphicFramePr>
          <p:cNvPr id="42" name="表格 4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1223570"/>
              </p:ext>
            </p:extLst>
          </p:nvPr>
        </p:nvGraphicFramePr>
        <p:xfrm>
          <a:off x="755576" y="1666531"/>
          <a:ext cx="7769101" cy="2489395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2616005"/>
                <a:gridCol w="2576548"/>
                <a:gridCol w="2576548"/>
              </a:tblGrid>
              <a:tr h="2489395">
                <a:tc>
                  <a:txBody>
                    <a:bodyPr/>
                    <a:lstStyle/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4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17536" r="23766" b="8409"/>
          <a:stretch/>
        </p:blipFill>
        <p:spPr bwMode="auto">
          <a:xfrm>
            <a:off x="841227" y="3291830"/>
            <a:ext cx="746671" cy="806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4860032" y="3291830"/>
            <a:ext cx="698171" cy="768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AutoShape 34"/>
          <p:cNvSpPr>
            <a:spLocks noChangeArrowheads="1"/>
          </p:cNvSpPr>
          <p:nvPr/>
        </p:nvSpPr>
        <p:spPr bwMode="auto">
          <a:xfrm>
            <a:off x="5994177" y="1744188"/>
            <a:ext cx="2479898" cy="1277962"/>
          </a:xfrm>
          <a:prstGeom prst="wedgeRoundRectCallout">
            <a:avLst>
              <a:gd name="adj1" fmla="val -1008"/>
              <a:gd name="adj2" fmla="val 59595"/>
              <a:gd name="adj3" fmla="val 16667"/>
            </a:avLst>
          </a:prstGeom>
          <a:gradFill rotWithShape="1">
            <a:gsLst>
              <a:gs pos="0">
                <a:srgbClr val="FCE75B"/>
              </a:gs>
              <a:gs pos="100000">
                <a:srgbClr val="FCFDD9"/>
              </a:gs>
            </a:gsLst>
            <a:lin ang="5400000" scaled="1"/>
          </a:gradFill>
          <a:ln w="12700">
            <a:solidFill>
              <a:srgbClr val="FED011"/>
            </a:solidFill>
            <a:miter lim="800000"/>
            <a:headEnd/>
            <a:tailEnd/>
          </a:ln>
        </p:spPr>
        <p:txBody>
          <a:bodyPr/>
          <a:lstStyle/>
          <a:p>
            <a:pPr>
              <a:lnSpc>
                <a:spcPts val="3000"/>
              </a:lnSpc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计算小数乘法时，把小数乘法转化成整数乘法。</a:t>
            </a:r>
          </a:p>
        </p:txBody>
      </p:sp>
      <p:sp>
        <p:nvSpPr>
          <p:cNvPr id="34" name="AutoShape 34"/>
          <p:cNvSpPr>
            <a:spLocks noChangeArrowheads="1"/>
          </p:cNvSpPr>
          <p:nvPr/>
        </p:nvSpPr>
        <p:spPr bwMode="auto">
          <a:xfrm>
            <a:off x="3560762" y="1812374"/>
            <a:ext cx="2163365" cy="1222309"/>
          </a:xfrm>
          <a:prstGeom prst="wedgeRoundRectCallout">
            <a:avLst>
              <a:gd name="adj1" fmla="val 2858"/>
              <a:gd name="adj2" fmla="val 63510"/>
              <a:gd name="adj3" fmla="val 16667"/>
            </a:avLst>
          </a:prstGeom>
          <a:gradFill rotWithShape="1">
            <a:gsLst>
              <a:gs pos="0">
                <a:srgbClr val="D1D1FF"/>
              </a:gs>
              <a:gs pos="100000">
                <a:srgbClr val="FDFDFF"/>
              </a:gs>
            </a:gsLst>
            <a:lin ang="5400000" scaled="1"/>
          </a:gradFill>
          <a:ln w="12700">
            <a:solidFill>
              <a:srgbClr val="D6C1F2"/>
            </a:solidFill>
            <a:miter lim="800000"/>
            <a:headEnd/>
            <a:tailEnd/>
          </a:ln>
        </p:spPr>
        <p:txBody>
          <a:bodyPr/>
          <a:lstStyle/>
          <a:p>
            <a:pPr>
              <a:lnSpc>
                <a:spcPts val="3000"/>
              </a:lnSpc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推导圆面积公式时，把圆转化成长方形。</a:t>
            </a:r>
          </a:p>
        </p:txBody>
      </p:sp>
      <p:sp>
        <p:nvSpPr>
          <p:cNvPr id="38" name="AutoShape 34"/>
          <p:cNvSpPr>
            <a:spLocks noChangeArrowheads="1"/>
          </p:cNvSpPr>
          <p:nvPr/>
        </p:nvSpPr>
        <p:spPr bwMode="auto">
          <a:xfrm>
            <a:off x="841226" y="1707654"/>
            <a:ext cx="2506637" cy="1697308"/>
          </a:xfrm>
          <a:prstGeom prst="wedgeRoundRectCallout">
            <a:avLst>
              <a:gd name="adj1" fmla="val 11426"/>
              <a:gd name="adj2" fmla="val 58694"/>
              <a:gd name="adj3" fmla="val 16667"/>
            </a:avLst>
          </a:prstGeom>
          <a:gradFill rotWithShape="1">
            <a:gsLst>
              <a:gs pos="0">
                <a:srgbClr val="93C8FD"/>
              </a:gs>
              <a:gs pos="100000">
                <a:srgbClr val="F7FBFE"/>
              </a:gs>
            </a:gsLst>
            <a:lin ang="5400000" scaled="1"/>
          </a:gradFill>
          <a:ln w="12700">
            <a:solidFill>
              <a:srgbClr val="85AAEF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计算异分母分数加、减法时，把异分母分数转化成同分母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分数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。</a:t>
            </a:r>
            <a:endParaRPr lang="zh-CN" altLang="en-US" sz="24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pic>
        <p:nvPicPr>
          <p:cNvPr id="43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4" t="8574" r="24207" b="17332"/>
          <a:stretch/>
        </p:blipFill>
        <p:spPr bwMode="auto">
          <a:xfrm>
            <a:off x="7645649" y="3145987"/>
            <a:ext cx="828426" cy="752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582997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40" grpId="0" animBg="1"/>
      <p:bldP spid="34" grpId="0" animBg="1"/>
      <p:bldP spid="3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2" t="41032" r="7301"/>
          <a:stretch>
            <a:fillRect/>
          </a:stretch>
        </p:blipFill>
        <p:spPr bwMode="auto">
          <a:xfrm>
            <a:off x="1203449" y="2338837"/>
            <a:ext cx="6176863" cy="1633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TextBox 22"/>
          <p:cNvSpPr txBox="1">
            <a:spLocks noChangeArrowheads="1"/>
          </p:cNvSpPr>
          <p:nvPr/>
        </p:nvSpPr>
        <p:spPr bwMode="auto">
          <a:xfrm>
            <a:off x="683568" y="939373"/>
            <a:ext cx="792088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1.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明明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和冬冬在同样大小的长方形纸上分别画了一个图案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（图中直条的宽度都相等）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。这两个图案的面积相等吗？为什么？</a:t>
            </a:r>
          </a:p>
        </p:txBody>
      </p:sp>
      <p:pic>
        <p:nvPicPr>
          <p:cNvPr id="35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07" t="7226" r="20399" b="15496"/>
          <a:stretch/>
        </p:blipFill>
        <p:spPr bwMode="auto">
          <a:xfrm>
            <a:off x="7380312" y="2139702"/>
            <a:ext cx="1059502" cy="99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245" name="Picture 40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201975"/>
            <a:ext cx="3384376" cy="17930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246" name="Picture 40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290029"/>
            <a:ext cx="3168352" cy="177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247" name="Picture 40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295007"/>
            <a:ext cx="3206158" cy="17720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627784" y="4198317"/>
            <a:ext cx="42484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两个图案的面积相等。如上图。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2E442DE0-4B71-8D49-99E3-B1665066CF6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7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132938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4" grpId="0"/>
    </p:bldLst>
  </p:timing>
</p:sld>
</file>

<file path=ppt/theme/theme1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5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4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518</Words>
  <Application>Microsoft Office PowerPoint</Application>
  <PresentationFormat>全屏显示(16:9)</PresentationFormat>
  <Paragraphs>71</Paragraphs>
  <Slides>15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Arial</vt:lpstr>
      <vt:lpstr>宋体</vt:lpstr>
      <vt:lpstr>Calibri</vt:lpstr>
      <vt:lpstr>黑体</vt:lpstr>
      <vt:lpstr>楷体</vt:lpstr>
      <vt:lpstr>幼圆</vt:lpstr>
      <vt:lpstr>楷体_GB2312</vt:lpstr>
      <vt:lpstr>微软雅黑</vt:lpstr>
      <vt:lpstr>Times New Roman</vt:lpstr>
      <vt:lpstr>3_Office 主题</vt:lpstr>
      <vt:lpstr>5_Office 主题</vt:lpstr>
      <vt:lpstr>4_Office 主题</vt:lpstr>
      <vt:lpstr>公式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24</cp:revision>
  <dcterms:created xsi:type="dcterms:W3CDTF">2017-03-17T02:28:00Z</dcterms:created>
  <dcterms:modified xsi:type="dcterms:W3CDTF">2019-10-15T02:40:03Z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